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70"/>
  </p:notesMasterIdLst>
  <p:handoutMasterIdLst>
    <p:handoutMasterId r:id="rId71"/>
  </p:handoutMasterIdLst>
  <p:sldIdLst>
    <p:sldId id="256" r:id="rId5"/>
    <p:sldId id="296" r:id="rId6"/>
    <p:sldId id="261" r:id="rId7"/>
    <p:sldId id="297" r:id="rId8"/>
    <p:sldId id="298" r:id="rId9"/>
    <p:sldId id="299" r:id="rId10"/>
    <p:sldId id="301" r:id="rId11"/>
    <p:sldId id="313" r:id="rId12"/>
    <p:sldId id="314" r:id="rId13"/>
    <p:sldId id="312" r:id="rId14"/>
    <p:sldId id="303" r:id="rId15"/>
    <p:sldId id="302" r:id="rId16"/>
    <p:sldId id="304" r:id="rId17"/>
    <p:sldId id="306" r:id="rId18"/>
    <p:sldId id="308" r:id="rId19"/>
    <p:sldId id="307" r:id="rId20"/>
    <p:sldId id="309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24" r:id="rId31"/>
    <p:sldId id="325" r:id="rId32"/>
    <p:sldId id="340" r:id="rId33"/>
    <p:sldId id="341" r:id="rId34"/>
    <p:sldId id="311" r:id="rId35"/>
    <p:sldId id="310" r:id="rId36"/>
    <p:sldId id="26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6" r:id="rId47"/>
    <p:sldId id="327" r:id="rId48"/>
    <p:sldId id="328" r:id="rId49"/>
    <p:sldId id="329" r:id="rId50"/>
    <p:sldId id="330" r:id="rId51"/>
    <p:sldId id="277" r:id="rId52"/>
    <p:sldId id="262" r:id="rId53"/>
    <p:sldId id="289" r:id="rId54"/>
    <p:sldId id="258" r:id="rId55"/>
    <p:sldId id="278" r:id="rId56"/>
    <p:sldId id="266" r:id="rId57"/>
    <p:sldId id="292" r:id="rId58"/>
    <p:sldId id="293" r:id="rId59"/>
    <p:sldId id="280" r:id="rId60"/>
    <p:sldId id="270" r:id="rId61"/>
    <p:sldId id="271" r:id="rId62"/>
    <p:sldId id="287" r:id="rId63"/>
    <p:sldId id="260" r:id="rId64"/>
    <p:sldId id="282" r:id="rId65"/>
    <p:sldId id="283" r:id="rId66"/>
    <p:sldId id="294" r:id="rId67"/>
    <p:sldId id="275" r:id="rId68"/>
    <p:sldId id="276" r:id="rId6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28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20XX년</c:v>
                </c:pt>
                <c:pt idx="1">
                  <c:v>20XX년</c:v>
                </c:pt>
                <c:pt idx="2">
                  <c:v>20XX년</c:v>
                </c:pt>
                <c:pt idx="3">
                  <c:v>20XX년</c:v>
                </c:pt>
              </c:strCache>
            </c:strRef>
          </c:cat>
          <c:val>
            <c:numRef>
              <c:f>Sheet1!$B$2:$B$5</c:f>
              <c:numCache>
                <c:formatCode>"₩"#,##0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4025-ABCB-85931C353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&quot;₩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E6-4310-A8B0-2035D854994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E6-4310-A8B0-2035D854994C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E6-4310-A8B0-2035D854994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E6-4310-A8B0-2035D854994C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E6-4310-A8B0-2035D8549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E-4329-89F6-BD625CE6A0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E-4329-89F6-BD625CE6A0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E-4329-89F6-BD625CE6A08A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E-4329-89F6-BD625CE6A08A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EE-4329-89F6-BD625CE6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39-4882-B53F-7D54DC81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39-4882-B53F-7D54DC816E33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9-4882-B53F-7D54DC816E3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9-4882-B53F-7D54DC816E33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39-4882-B53F-7D54DC816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EE-4C20-AC0D-26BEDCBA2FE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EE-4C20-AC0D-26BEDCBA2F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EE-4C20-AC0D-26BEDCBA2FE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EE-4C20-AC0D-26BEDCBA2FE1}"/>
              </c:ext>
            </c:extLst>
          </c:dPt>
          <c:cat>
            <c:strRef>
              <c:f>Sheet1!$A$2:$A$5</c:f>
              <c:strCache>
                <c:ptCount val="4"/>
                <c:pt idx="0">
                  <c:v>1부</c:v>
                </c:pt>
                <c:pt idx="1">
                  <c:v>2부</c:v>
                </c:pt>
                <c:pt idx="2">
                  <c:v>3부</c:v>
                </c:pt>
                <c:pt idx="3">
                  <c:v>4부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E-4C20-AC0D-26BEDCBA2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2023-03-23-Thursday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2023-03-23-Thursday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2735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3554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290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07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357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73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020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151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789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19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052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440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8255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138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552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0821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1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69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326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648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24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305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62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날짜 개체 틀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바닥글 개체 틀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시나리오에 따른 공정 시뮬레이션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algn="r"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,</a:t>
            </a:r>
            <a:r>
              <a:rPr lang="ko-KR" altLang="en-US" dirty="0"/>
              <a:t> 김건호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BB4599A4-588C-43A5-C615-99C861E3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658"/>
            <a:ext cx="12192000" cy="54270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E2CBF2B9-A68A-8B16-7BA7-57071993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284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78C81A2-CCB6-38CA-ED1B-815FBFF5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D0153A61-68F7-F861-5612-BCE5687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8825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모델간 결합도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D5B947-07DE-B21A-C202-155AE3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00"/>
            <a:ext cx="12192000" cy="542705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09F1CF24-A589-9B52-3BF8-664AA1A4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99969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 err="1"/>
              <a:t>투입기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F0CD86-04ED-8EE0-191A-F161418E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116D67E9-2457-1F79-25AD-ECBF9463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846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– </a:t>
            </a:r>
            <a:r>
              <a:rPr lang="ko-KR" altLang="en-US" dirty="0"/>
              <a:t>트랙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A12B27A9-D7B1-E012-4870-573966C3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FCAA920-307A-5683-C76D-B06BD19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739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E20184B-1089-49E1-24F0-B76B665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F42B31E5-E70E-825D-B748-58BA23A9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5329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공정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FE7688A5-335A-F662-AFE4-FD23128B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92000" cy="402151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8AD40AE-6EC2-7C8D-106F-45EE63A1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9697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상태천이도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설비 커플 </a:t>
            </a:r>
            <a:r>
              <a:rPr lang="en-US" altLang="ko-KR" dirty="0"/>
              <a:t>- </a:t>
            </a:r>
            <a:r>
              <a:rPr lang="ko-KR" altLang="en-US" dirty="0"/>
              <a:t>적재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F9E11-F38C-4884-DC53-52703035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12101513" cy="4029433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6FF1AFAC-89FF-C7D9-CF68-CF0360EE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644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코드 구현 </a:t>
            </a:r>
            <a:r>
              <a:rPr lang="en-US" altLang="ko-KR" dirty="0"/>
              <a:t>- </a:t>
            </a:r>
            <a:r>
              <a:rPr lang="ko-KR" altLang="en-US" dirty="0"/>
              <a:t>박민준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3"/>
            <a:ext cx="5111750" cy="1525588"/>
          </a:xfrm>
        </p:spPr>
        <p:txBody>
          <a:bodyPr/>
          <a:lstStyle/>
          <a:p>
            <a:r>
              <a:rPr lang="ko-KR" altLang="en-US" dirty="0"/>
              <a:t>결합 자동화</a:t>
            </a:r>
            <a:endParaRPr lang="en-US" altLang="ko-KR" dirty="0"/>
          </a:p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en-US" altLang="ko-KR" dirty="0"/>
          </a:p>
          <a:p>
            <a:r>
              <a:rPr lang="ko-KR" altLang="en-US" dirty="0"/>
              <a:t>현재 설비에서 다음 설비 결정</a:t>
            </a:r>
            <a:r>
              <a:rPr lang="en-US" altLang="ko-KR" dirty="0"/>
              <a:t>-</a:t>
            </a:r>
            <a:r>
              <a:rPr lang="en-US" altLang="ko-KR" dirty="0" err="1"/>
              <a:t>m_whereTargetPk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5D17445-B609-E0C3-13B5-370D49A3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3DCF884A-67E2-5476-ABE4-1494508E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13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745038"/>
            <a:ext cx="3171825" cy="60097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결합 자동화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결합 모델을 시나리오별로 별도로 나누지 않아도 설비 현황을 나타내는</a:t>
            </a:r>
            <a:r>
              <a:rPr lang="en-US" altLang="ko-KR" dirty="0" err="1">
                <a:solidFill>
                  <a:schemeClr val="tx1"/>
                </a:solidFill>
              </a:rPr>
              <a:t>object_list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설비 개수를 파악하고 설비 각각의 결합을 나타내는 데이터베이스인 </a:t>
            </a:r>
            <a:r>
              <a:rPr lang="en-US" altLang="ko-KR" dirty="0" err="1">
                <a:solidFill>
                  <a:schemeClr val="tx1"/>
                </a:solidFill>
              </a:rPr>
              <a:t>obj_coup_list</a:t>
            </a:r>
            <a:r>
              <a:rPr lang="ko-KR" altLang="en-US" dirty="0">
                <a:solidFill>
                  <a:schemeClr val="tx1"/>
                </a:solidFill>
              </a:rPr>
              <a:t>를 통해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 결합하도록 코드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19</a:t>
            </a:fld>
            <a:endParaRPr lang="ko-KR" altLang="en-ZA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689F17F-6A3A-3573-9923-2DB3F25D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66514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03DDA-CC0F-E5E2-CD6E-312AE091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1601B-F340-3D85-49C2-815D7F76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설비를 사용해 공정을 진행 할 경우</a:t>
            </a:r>
            <a:r>
              <a:rPr lang="en-US" altLang="ko-KR" dirty="0"/>
              <a:t>, </a:t>
            </a:r>
            <a:r>
              <a:rPr lang="ko-KR" altLang="en-US" dirty="0"/>
              <a:t>어떠한 결과를 얻을 수 있는지 사전에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사전에 정해진 시나리오에 대한 공정을 시뮬레이션 해본다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성능을 가진 설비를 통해 공정을 수행 할 경우</a:t>
            </a:r>
            <a:r>
              <a:rPr lang="en-US" altLang="ko-KR" dirty="0"/>
              <a:t>, </a:t>
            </a:r>
            <a:r>
              <a:rPr lang="ko-KR" altLang="en-US" dirty="0"/>
              <a:t>기대 되는 제품의 생산량 및 설비의 가동률을 파악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E20EC-9538-ECBD-771C-0F25B214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E089310A-0981-9114-713D-17D9D251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날짜 개체 틀 10">
            <a:extLst>
              <a:ext uri="{FF2B5EF4-FFF2-40B4-BE49-F238E27FC236}">
                <a16:creationId xmlns:a16="http://schemas.microsoft.com/office/drawing/2014/main" id="{83690BFF-5818-D084-D4F0-01C1CBD3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40080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0F05-CB96-AF59-D599-D21758A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설비별</a:t>
            </a:r>
            <a:r>
              <a:rPr lang="ko-KR" altLang="en-US" dirty="0"/>
              <a:t> 개수 가져오기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2033F-4647-4352-FF03-EC661D2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0544-58E0-E7CF-7603-7095B1EE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FD712-A464-6E29-0D2C-CC4669BCB79C}"/>
              </a:ext>
            </a:extLst>
          </p:cNvPr>
          <p:cNvSpPr txBox="1"/>
          <p:nvPr/>
        </p:nvSpPr>
        <p:spPr>
          <a:xfrm>
            <a:off x="1566000" y="2520000"/>
            <a:ext cx="9138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* FROM \"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scenario_num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"\" WHERE 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object_type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='GEN’”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);//SQL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쿼리를 이용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object_list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해당 설비 선택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선택된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개수가 해당 설비 개수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설비 개수에 저장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2C93C-51F9-4E5C-68CE-607B1AEE81F0}"/>
              </a:ext>
            </a:extLst>
          </p:cNvPr>
          <p:cNvSpPr txBox="1"/>
          <p:nvPr/>
        </p:nvSpPr>
        <p:spPr>
          <a:xfrm>
            <a:off x="1530374" y="4274326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en-US" altLang="ko-KR" dirty="0" err="1"/>
              <a:t>genCount</a:t>
            </a:r>
            <a:r>
              <a:rPr lang="en-US" altLang="ko-KR" dirty="0"/>
              <a:t> </a:t>
            </a:r>
            <a:r>
              <a:rPr lang="ko-KR" altLang="en-US" dirty="0"/>
              <a:t>끌어오기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32AA-9E8E-EEE2-429C-9582F170E7AB}"/>
              </a:ext>
            </a:extLst>
          </p:cNvPr>
          <p:cNvSpPr txBox="1"/>
          <p:nvPr/>
        </p:nvSpPr>
        <p:spPr>
          <a:xfrm>
            <a:off x="1306800" y="1440000"/>
            <a:ext cx="933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과 연동해서 쿼리문으로 설비 개수를 끌어오는 과정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C8A3069-F127-8845-C4A3-F332408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6701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321A9-2E32-171A-DFCA-E250B82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설비 생성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047E6-71CF-39C2-8780-3825E791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64215-EAE9-00EE-BB14-170DC49B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1D5F-32C9-5771-8EB1-0F3D71C13768}"/>
              </a:ext>
            </a:extLst>
          </p:cNvPr>
          <p:cNvSpPr txBox="1"/>
          <p:nvPr/>
        </p:nvSpPr>
        <p:spPr>
          <a:xfrm>
            <a:off x="1566000" y="2520000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genCount; i++)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Cpd_GEN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Gen_cpd_map.insert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tmp_pair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이용해서 여러 개의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설비를 넣는 과정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AddComponent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));//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설비 등록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526B-0416-1064-F777-26A089C3421D}"/>
              </a:ext>
            </a:extLst>
          </p:cNvPr>
          <p:cNvSpPr txBox="1"/>
          <p:nvPr/>
        </p:nvSpPr>
        <p:spPr>
          <a:xfrm>
            <a:off x="1491343" y="3898175"/>
            <a:ext cx="46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Generator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3A97B-4F79-D828-8F60-B478B599ED73}"/>
              </a:ext>
            </a:extLst>
          </p:cNvPr>
          <p:cNvSpPr txBox="1"/>
          <p:nvPr/>
        </p:nvSpPr>
        <p:spPr>
          <a:xfrm>
            <a:off x="1306800" y="1440000"/>
            <a:ext cx="103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설비를 </a:t>
            </a:r>
            <a:r>
              <a:rPr lang="en-US" altLang="ko-KR" dirty="0"/>
              <a:t>SQL</a:t>
            </a:r>
            <a:r>
              <a:rPr lang="ko-KR" altLang="en-US" dirty="0"/>
              <a:t>에서 가져온 해당 설비 개수만큼 설비 </a:t>
            </a:r>
            <a:r>
              <a:rPr lang="ko-KR" altLang="en-US" dirty="0" err="1"/>
              <a:t>맵에</a:t>
            </a:r>
            <a:r>
              <a:rPr lang="ko-KR" altLang="en-US" dirty="0"/>
              <a:t> 생성해서 넣고 해당 설비를 등록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B6591936-3CF5-68EA-D395-7A516EE6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063108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B4D-D76A-3B1E-9EEC-25AB677A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모델 연결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36A6D-19D7-BE42-64C4-75836432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901AB-CEBE-5766-96B7-5CEB2F5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BE6-7730-4D4E-435E-37FE3B73DF58}"/>
              </a:ext>
            </a:extLst>
          </p:cNvPr>
          <p:cNvSpPr txBox="1"/>
          <p:nvPr/>
        </p:nvSpPr>
        <p:spPr>
          <a:xfrm>
            <a:off x="1306800" y="1440000"/>
            <a:ext cx="1104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쿼리문을 이용해 커플 현황 개수를 가져온 후 커플현황 개수만큼 모델을 연결함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제품을 보내는 모델과 받는 모델도 쿼리를 이용해 정보를 가져온 후</a:t>
            </a:r>
            <a:endParaRPr lang="en-US" altLang="ko-KR" dirty="0"/>
          </a:p>
          <a:p>
            <a:r>
              <a:rPr lang="ko-KR" altLang="en-US" dirty="0"/>
              <a:t>받는 모델이 여러 개일 경우인 경우에 포트번호에 대응하기 위해 </a:t>
            </a:r>
            <a:r>
              <a:rPr lang="en-US" altLang="ko-KR" dirty="0" err="1"/>
              <a:t>subIdx</a:t>
            </a:r>
            <a:r>
              <a:rPr lang="ko-KR" altLang="en-US" dirty="0"/>
              <a:t>를 추가하였다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subIdx</a:t>
            </a:r>
            <a:r>
              <a:rPr lang="ko-KR" altLang="en-US" dirty="0"/>
              <a:t>는 받는 모델의 맵 크기</a:t>
            </a:r>
            <a:r>
              <a:rPr lang="en-US" altLang="ko-KR" dirty="0"/>
              <a:t>-1</a:t>
            </a:r>
            <a:r>
              <a:rPr lang="ko-KR" altLang="en-US" dirty="0"/>
              <a:t>이며 </a:t>
            </a:r>
            <a:r>
              <a:rPr lang="en-US" altLang="ko-KR" dirty="0"/>
              <a:t>0</a:t>
            </a:r>
            <a:r>
              <a:rPr lang="ko-KR" altLang="en-US" dirty="0"/>
              <a:t>부터 받는 모델이 같은 커플정보가 추가될수록 </a:t>
            </a:r>
            <a:r>
              <a:rPr lang="en-US" altLang="ko-KR" dirty="0"/>
              <a:t>1</a:t>
            </a:r>
            <a:r>
              <a:rPr lang="ko-KR" altLang="en-US" dirty="0"/>
              <a:t>씩 증가된다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7F27-B2B0-1430-4314-7A24BE8FFA57}"/>
              </a:ext>
            </a:extLst>
          </p:cNvPr>
          <p:cNvSpPr txBox="1"/>
          <p:nvPr/>
        </p:nvSpPr>
        <p:spPr>
          <a:xfrm>
            <a:off x="0" y="2721210"/>
            <a:ext cx="1219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\”………."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해당 커플현황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PQntuples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커플현황 개수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받아옴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tuplesCount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커플현황 개수만큼 반복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SendQuery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p.send_object_id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p.receive_object_id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receive_obj.object_type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\"</a:t>
            </a:r>
            <a:r>
              <a:rPr lang="en-US" altLang="ko-KR" sz="16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obj_coup_list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…………..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std::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2));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PQgetvalue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GLOBAL_VAR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pgconn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GetSQLResult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3);//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쿼리문으로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받는모델의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가져옴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pushMap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받는모델과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보내는모델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커플정보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맵에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receiveNumMap.at(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).size() - 1;//Receive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여러개일시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포트정보 반영을 위한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0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coups(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subIdx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receiveNum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receiveType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);//coups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각각 정보 등록</a:t>
            </a:r>
            <a:endParaRPr lang="ko-KR" altLang="en-US" sz="1600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6EE8FF6F-790A-4CE8-3F45-38005288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35880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3562-365F-A627-BD0C-193B4B3E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연결 자동화의 핵심</a:t>
            </a:r>
            <a:r>
              <a:rPr lang="en-US" altLang="ko-KR" dirty="0"/>
              <a:t>!!! Coups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06403-C444-4200-2EFB-6D881E22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FCA96-591B-EB08-AFA7-709F1F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97FBC-A72B-04A0-4BA8-85F8E15D642C}"/>
              </a:ext>
            </a:extLst>
          </p:cNvPr>
          <p:cNvSpPr txBox="1"/>
          <p:nvPr/>
        </p:nvSpPr>
        <p:spPr>
          <a:xfrm>
            <a:off x="453709" y="2520000"/>
            <a:ext cx="11182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::coups(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"GEN"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coupGenTrack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(gen_cpd_map.at(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proc_cpd_map.at(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"PROC"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coupProcTrack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(proc_cpd_map.at(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"STOCK"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coupTrackStock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stock_cpd_map.at(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"TRACK"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track_cpd_map.at(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1AF5D-2682-F26B-E02D-0619B5422556}"/>
              </a:ext>
            </a:extLst>
          </p:cNvPr>
          <p:cNvSpPr txBox="1"/>
          <p:nvPr/>
        </p:nvSpPr>
        <p:spPr>
          <a:xfrm>
            <a:off x="453709" y="1440000"/>
            <a:ext cx="1137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Subidx</a:t>
            </a:r>
            <a:r>
              <a:rPr lang="ko-KR" altLang="en-US" dirty="0"/>
              <a:t>를 나타내는 </a:t>
            </a:r>
            <a:r>
              <a:rPr lang="en-US" altLang="ko-KR" dirty="0"/>
              <a:t>num</a:t>
            </a:r>
            <a:r>
              <a:rPr lang="ko-KR" altLang="en-US" dirty="0"/>
              <a:t>과 보내는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outPk</a:t>
            </a:r>
            <a:r>
              <a:rPr lang="en-US" altLang="ko-KR" dirty="0"/>
              <a:t>, </a:t>
            </a:r>
            <a:r>
              <a:rPr lang="ko-KR" altLang="en-US" dirty="0"/>
              <a:t>보내는 모델 타입인 </a:t>
            </a:r>
            <a:r>
              <a:rPr lang="en-US" altLang="ko-KR" dirty="0" err="1"/>
              <a:t>outType</a:t>
            </a:r>
            <a:r>
              <a:rPr lang="en-US" altLang="ko-KR" dirty="0"/>
              <a:t>, </a:t>
            </a:r>
            <a:r>
              <a:rPr lang="ko-KR" altLang="en-US" dirty="0"/>
              <a:t>받는 모델 </a:t>
            </a:r>
            <a:r>
              <a:rPr lang="en-US" altLang="ko-KR" dirty="0"/>
              <a:t>pk</a:t>
            </a:r>
            <a:r>
              <a:rPr lang="ko-KR" altLang="en-US" dirty="0"/>
              <a:t>인 </a:t>
            </a:r>
            <a:r>
              <a:rPr lang="en-US" altLang="ko-KR" dirty="0" err="1"/>
              <a:t>inPk</a:t>
            </a:r>
            <a:r>
              <a:rPr lang="en-US" altLang="ko-KR" dirty="0"/>
              <a:t>, </a:t>
            </a:r>
            <a:r>
              <a:rPr lang="ko-KR" altLang="en-US" dirty="0"/>
              <a:t>받는 모델 타입인 </a:t>
            </a:r>
            <a:r>
              <a:rPr lang="en-US" altLang="ko-KR" dirty="0" err="1"/>
              <a:t>inType</a:t>
            </a:r>
            <a:r>
              <a:rPr lang="ko-KR" altLang="en-US" dirty="0"/>
              <a:t>를 매개변수로 받음</a:t>
            </a:r>
            <a:endParaRPr lang="en-US" altLang="ko-KR" dirty="0"/>
          </a:p>
          <a:p>
            <a:r>
              <a:rPr lang="ko-KR" altLang="en-US" dirty="0"/>
              <a:t>매개변수에서 받은 정보를 통해 설비 </a:t>
            </a:r>
            <a:r>
              <a:rPr lang="ko-KR" altLang="en-US" dirty="0" err="1"/>
              <a:t>맵에</a:t>
            </a:r>
            <a:r>
              <a:rPr lang="ko-KR" altLang="en-US" dirty="0"/>
              <a:t> 있는 해당 </a:t>
            </a:r>
            <a:r>
              <a:rPr lang="en-US" altLang="ko-KR" dirty="0"/>
              <a:t>pk </a:t>
            </a:r>
            <a:r>
              <a:rPr lang="ko-KR" altLang="en-US" dirty="0"/>
              <a:t>설비들을 자동 연결</a:t>
            </a:r>
            <a:endParaRPr lang="en-US" altLang="ko-KR" dirty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CE973B1-8084-6C83-915E-A7FADB19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97156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8BAAD-EC52-0614-25AA-B43B73D8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Coups </a:t>
            </a:r>
            <a:r>
              <a:rPr lang="ko-KR" altLang="en-US" dirty="0"/>
              <a:t>부속 연결 함수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297BB-FE00-177B-01B9-E5009638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98BD0-B9DF-9CF5-E2CA-B224E68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6F1C2-548E-E2A1-6DDD-4A23F9045096}"/>
              </a:ext>
            </a:extLst>
          </p:cNvPr>
          <p:cNvSpPr txBox="1"/>
          <p:nvPr/>
        </p:nvSpPr>
        <p:spPr>
          <a:xfrm>
            <a:off x="1566000" y="2520000"/>
            <a:ext cx="10239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Cpd_Main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coupTrackProc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WCoupModel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PAUSE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AddCoupling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Cpd_TRACK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Cpd_PROC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IN_PORT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PRODUCT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6654-5D18-C341-EE10-3E295FCF3CEA}"/>
              </a:ext>
            </a:extLst>
          </p:cNvPr>
          <p:cNvSpPr txBox="1"/>
          <p:nvPr/>
        </p:nvSpPr>
        <p:spPr>
          <a:xfrm>
            <a:off x="1487354" y="4864003"/>
            <a:ext cx="66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TRACK</a:t>
            </a:r>
            <a:r>
              <a:rPr lang="ko-KR" altLang="en-US" dirty="0"/>
              <a:t>과 </a:t>
            </a:r>
            <a:r>
              <a:rPr lang="en-US" altLang="ko-KR" dirty="0"/>
              <a:t>PROC</a:t>
            </a:r>
            <a:r>
              <a:rPr lang="ko-KR" altLang="en-US" dirty="0"/>
              <a:t>의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94C84-37D8-6BEB-4B79-61C39FAE5565}"/>
              </a:ext>
            </a:extLst>
          </p:cNvPr>
          <p:cNvSpPr txBox="1"/>
          <p:nvPr/>
        </p:nvSpPr>
        <p:spPr>
          <a:xfrm>
            <a:off x="1306800" y="1440000"/>
            <a:ext cx="103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Num(</a:t>
            </a:r>
            <a:r>
              <a:rPr lang="en-US" altLang="ko-KR" dirty="0" err="1"/>
              <a:t>subidx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coups</a:t>
            </a:r>
            <a:r>
              <a:rPr lang="ko-KR" altLang="en-US" dirty="0"/>
              <a:t>에서 매개변수로 받으면 보낼 포트번호 자동 지정 및 각각 해당 모델 자동 연결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03E74E5-29DD-3A8B-8907-D8257295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46014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다음 설비가 </a:t>
            </a:r>
            <a:r>
              <a:rPr lang="ko-KR" altLang="en-US" dirty="0" err="1">
                <a:solidFill>
                  <a:schemeClr val="tx1"/>
                </a:solidFill>
              </a:rPr>
              <a:t>받을수</a:t>
            </a:r>
            <a:r>
              <a:rPr lang="ko-KR" altLang="en-US" dirty="0">
                <a:solidFill>
                  <a:schemeClr val="tx1"/>
                </a:solidFill>
              </a:rPr>
              <a:t> 있는지 결정</a:t>
            </a:r>
            <a:r>
              <a:rPr lang="en-US" altLang="ko-KR" dirty="0">
                <a:solidFill>
                  <a:schemeClr val="tx1"/>
                </a:solidFill>
              </a:rPr>
              <a:t>? -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한 공정 설비에서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이상의 통로로 보낼 때 혹은 트랙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받는 설비로 물건을 </a:t>
            </a:r>
            <a:r>
              <a:rPr lang="ko-KR" altLang="en-US" dirty="0" err="1">
                <a:solidFill>
                  <a:schemeClr val="tx1"/>
                </a:solidFill>
              </a:rPr>
              <a:t>보낼때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을 통해 제품을 보낼 수 있는지 파악하여 제품을 보내도록 구현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25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A36609FF-7C1E-0F95-44AC-00BAC48E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12288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C3D0-9C14-EE23-A5D9-6C8B6A9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62-C593-9BB7-4A91-C77D1C6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DAA2D-C0A0-1216-65C7-7112506A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0CFD-9F07-0E9D-10F1-11789C442379}"/>
              </a:ext>
            </a:extLst>
          </p:cNvPr>
          <p:cNvSpPr txBox="1"/>
          <p:nvPr/>
        </p:nvSpPr>
        <p:spPr>
          <a:xfrm>
            <a:off x="622745" y="1412079"/>
            <a:ext cx="111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모델의 다음 모델에서 제품을 받을 수 있을 경우 </a:t>
            </a:r>
            <a:r>
              <a:rPr lang="en-US" altLang="ko-KR" dirty="0"/>
              <a:t>READY,</a:t>
            </a:r>
            <a:r>
              <a:rPr lang="ko-KR" altLang="en-US" dirty="0"/>
              <a:t> 그렇지 않은 경우 </a:t>
            </a:r>
            <a:r>
              <a:rPr lang="en-US" altLang="ko-KR" dirty="0"/>
              <a:t>PAUSE </a:t>
            </a:r>
            <a:r>
              <a:rPr lang="ko-KR" altLang="en-US" dirty="0"/>
              <a:t>신호를 보냄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2B35-1702-31AC-B187-A91285BDDCB1}"/>
              </a:ext>
            </a:extLst>
          </p:cNvPr>
          <p:cNvSpPr txBox="1"/>
          <p:nvPr/>
        </p:nvSpPr>
        <p:spPr>
          <a:xfrm>
            <a:off x="1172666" y="4898069"/>
            <a:ext cx="7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: PROC</a:t>
            </a:r>
            <a:r>
              <a:rPr lang="ko-KR" altLang="en-US" dirty="0"/>
              <a:t>과 </a:t>
            </a:r>
            <a:r>
              <a:rPr lang="en-US" altLang="ko-KR" dirty="0"/>
              <a:t>TRACK</a:t>
            </a:r>
            <a:r>
              <a:rPr lang="ko-KR" altLang="en-US" dirty="0"/>
              <a:t>의 연결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5F96CB1-BAD5-B148-CCBA-3586EB88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60" y="2521518"/>
            <a:ext cx="7753079" cy="1814963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704E5519-859D-53C1-A0D5-EE070CDD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7085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A884-F429-FFF1-694B-02CB8B41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A1FB2-B6C4-C3AE-DC76-FE890E86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3034B-121B-6A8F-3AED-280E209B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80952-B81F-EB41-73A0-62FECEB42E6E}"/>
              </a:ext>
            </a:extLst>
          </p:cNvPr>
          <p:cNvSpPr/>
          <p:nvPr/>
        </p:nvSpPr>
        <p:spPr>
          <a:xfrm>
            <a:off x="1941067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TRUE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 </a:t>
            </a:r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D0454C-8DC8-9298-7ED5-7D7653CB5722}"/>
              </a:ext>
            </a:extLst>
          </p:cNvPr>
          <p:cNvSpPr/>
          <p:nvPr/>
        </p:nvSpPr>
        <p:spPr>
          <a:xfrm>
            <a:off x="2827545" y="3238790"/>
            <a:ext cx="1340189" cy="160718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41D0-C924-7557-943E-150E6BAA38B8}"/>
              </a:ext>
            </a:extLst>
          </p:cNvPr>
          <p:cNvSpPr txBox="1"/>
          <p:nvPr/>
        </p:nvSpPr>
        <p:spPr>
          <a:xfrm>
            <a:off x="2880477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 </a:t>
            </a:r>
            <a:r>
              <a:rPr lang="ko-KR" altLang="en-US" dirty="0"/>
              <a:t>신호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05BDE9-1974-80ED-2E5C-8756C1F9BF21}"/>
              </a:ext>
            </a:extLst>
          </p:cNvPr>
          <p:cNvSpPr/>
          <p:nvPr/>
        </p:nvSpPr>
        <p:spPr>
          <a:xfrm>
            <a:off x="6289119" y="4845970"/>
            <a:ext cx="3099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 = FALSE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3058605-E048-BB14-B6A8-639B3C024628}"/>
              </a:ext>
            </a:extLst>
          </p:cNvPr>
          <p:cNvSpPr/>
          <p:nvPr/>
        </p:nvSpPr>
        <p:spPr>
          <a:xfrm>
            <a:off x="7175597" y="3238790"/>
            <a:ext cx="1340189" cy="16071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4CCB8-CA38-EC98-ADC3-96F68DB3FA1D}"/>
              </a:ext>
            </a:extLst>
          </p:cNvPr>
          <p:cNvSpPr txBox="1"/>
          <p:nvPr/>
        </p:nvSpPr>
        <p:spPr>
          <a:xfrm>
            <a:off x="7228529" y="2750179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PAUSE </a:t>
            </a:r>
            <a:r>
              <a:rPr lang="ko-KR" altLang="en-US" dirty="0"/>
              <a:t>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3802B-A053-B7D6-1308-73D7B99F7C55}"/>
              </a:ext>
            </a:extLst>
          </p:cNvPr>
          <p:cNvSpPr txBox="1"/>
          <p:nvPr/>
        </p:nvSpPr>
        <p:spPr>
          <a:xfrm>
            <a:off x="1306800" y="1440000"/>
            <a:ext cx="88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</a:t>
            </a:r>
            <a:r>
              <a:rPr lang="ko-KR" altLang="en-US" dirty="0"/>
              <a:t>신호가 들어오면 </a:t>
            </a:r>
            <a:r>
              <a:rPr lang="en-US" altLang="ko-KR" dirty="0"/>
              <a:t>INIT</a:t>
            </a:r>
            <a:r>
              <a:rPr lang="ko-KR" altLang="en-US" dirty="0"/>
              <a:t>시간 이후라면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신호가 들어오면 </a:t>
            </a:r>
            <a:r>
              <a:rPr lang="en-US" altLang="ko-KR" dirty="0"/>
              <a:t>FALSE</a:t>
            </a:r>
            <a:r>
              <a:rPr lang="ko-KR" altLang="en-US" dirty="0"/>
              <a:t>로 변경되는 원리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FA3BBE8E-1D02-7EEF-B248-3E5D6F84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245700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8252-BCD2-ECEB-656C-6E31C626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다음 설비가 </a:t>
            </a:r>
            <a:r>
              <a:rPr lang="ko-KR" altLang="en-US" dirty="0" err="1"/>
              <a:t>받을수</a:t>
            </a:r>
            <a:r>
              <a:rPr lang="ko-KR" altLang="en-US" dirty="0"/>
              <a:t> 있는지 결정</a:t>
            </a:r>
            <a:r>
              <a:rPr lang="en-US" altLang="ko-KR" dirty="0"/>
              <a:t>? - </a:t>
            </a:r>
            <a:r>
              <a:rPr lang="en-US" altLang="ko-KR" dirty="0" err="1"/>
              <a:t>ReadyMap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E2066-57E8-43DE-4ACE-D872897C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5F996-0A39-8331-7018-4E3A7CB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1453D-D330-7449-9551-95D8878E4979}"/>
              </a:ext>
            </a:extLst>
          </p:cNvPr>
          <p:cNvSpPr/>
          <p:nvPr/>
        </p:nvSpPr>
        <p:spPr>
          <a:xfrm>
            <a:off x="2450034" y="1591475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PAUSE </a:t>
            </a:r>
            <a:r>
              <a:rPr lang="ko-KR" altLang="en-US" dirty="0">
                <a:solidFill>
                  <a:schemeClr val="tx1"/>
                </a:solidFill>
              </a:rPr>
              <a:t>신호 들어옴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44057803-5E65-4803-8DAE-1693AA08A002}"/>
              </a:ext>
            </a:extLst>
          </p:cNvPr>
          <p:cNvSpPr/>
          <p:nvPr/>
        </p:nvSpPr>
        <p:spPr>
          <a:xfrm>
            <a:off x="5263035" y="1718450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92C98-DFD2-A696-BC47-52BBD8E0B710}"/>
              </a:ext>
            </a:extLst>
          </p:cNvPr>
          <p:cNvSpPr/>
          <p:nvPr/>
        </p:nvSpPr>
        <p:spPr>
          <a:xfrm>
            <a:off x="6987133" y="1610257"/>
            <a:ext cx="2554736" cy="907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쿼리문을 통해 신호를 보낸 다음 설비 파악</a:t>
            </a: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id="{EE8DDFC6-CBC4-AAC3-3934-565257FB3707}"/>
              </a:ext>
            </a:extLst>
          </p:cNvPr>
          <p:cNvSpPr/>
          <p:nvPr/>
        </p:nvSpPr>
        <p:spPr>
          <a:xfrm>
            <a:off x="7657227" y="2736219"/>
            <a:ext cx="1256428" cy="1333209"/>
          </a:xfrm>
          <a:prstGeom prst="flowChartMerg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D3400E-51ED-7BE7-804A-5C9C499C78E6}"/>
              </a:ext>
            </a:extLst>
          </p:cNvPr>
          <p:cNvSpPr/>
          <p:nvPr/>
        </p:nvSpPr>
        <p:spPr>
          <a:xfrm>
            <a:off x="2435776" y="3025548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TRUE/FALSE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7E9E1-DC7A-5D11-E407-908D06FE9CA8}"/>
              </a:ext>
            </a:extLst>
          </p:cNvPr>
          <p:cNvSpPr/>
          <p:nvPr/>
        </p:nvSpPr>
        <p:spPr>
          <a:xfrm>
            <a:off x="7008073" y="4335342"/>
            <a:ext cx="2554736" cy="907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INIT</a:t>
            </a:r>
            <a:r>
              <a:rPr lang="ko-KR" altLang="en-US" dirty="0">
                <a:solidFill>
                  <a:schemeClr val="tx1"/>
                </a:solidFill>
              </a:rPr>
              <a:t>시간 이후인지 판단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01AC5DC-1D35-4644-31D2-5A288953AE6E}"/>
              </a:ext>
            </a:extLst>
          </p:cNvPr>
          <p:cNvSpPr/>
          <p:nvPr/>
        </p:nvSpPr>
        <p:spPr>
          <a:xfrm rot="1274922">
            <a:off x="5054537" y="3752849"/>
            <a:ext cx="1800328" cy="69103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25482-4118-3979-0044-54037592DFDC}"/>
              </a:ext>
            </a:extLst>
          </p:cNvPr>
          <p:cNvSpPr txBox="1"/>
          <p:nvPr/>
        </p:nvSpPr>
        <p:spPr>
          <a:xfrm>
            <a:off x="5615241" y="3490406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이후라면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AE77D93-BF7B-8C99-B289-3C732E4D659D}"/>
              </a:ext>
            </a:extLst>
          </p:cNvPr>
          <p:cNvSpPr/>
          <p:nvPr/>
        </p:nvSpPr>
        <p:spPr>
          <a:xfrm rot="20031174">
            <a:off x="5103010" y="5058795"/>
            <a:ext cx="1800328" cy="69103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959F9-ED66-AF5F-99CA-FDD4E32CB880}"/>
              </a:ext>
            </a:extLst>
          </p:cNvPr>
          <p:cNvSpPr txBox="1"/>
          <p:nvPr/>
        </p:nvSpPr>
        <p:spPr>
          <a:xfrm>
            <a:off x="5749423" y="5694764"/>
            <a:ext cx="23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INIT</a:t>
            </a:r>
            <a:r>
              <a:rPr lang="ko-KR" altLang="en-US" dirty="0"/>
              <a:t>시간 이전이면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5887-118D-8B9B-9B9F-7FFEB8C4A40F}"/>
              </a:ext>
            </a:extLst>
          </p:cNvPr>
          <p:cNvSpPr/>
          <p:nvPr/>
        </p:nvSpPr>
        <p:spPr>
          <a:xfrm>
            <a:off x="2393215" y="4953286"/>
            <a:ext cx="2554736" cy="1402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맵에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FALSE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맵이</a:t>
            </a:r>
            <a:r>
              <a:rPr lang="ko-KR" altLang="en-US" dirty="0">
                <a:solidFill>
                  <a:schemeClr val="tx1"/>
                </a:solidFill>
              </a:rPr>
              <a:t> 없다면 다음설비 </a:t>
            </a:r>
            <a:r>
              <a:rPr lang="en-US" altLang="ko-KR" dirty="0">
                <a:solidFill>
                  <a:schemeClr val="tx1"/>
                </a:solidFill>
              </a:rPr>
              <a:t>PK</a:t>
            </a:r>
            <a:r>
              <a:rPr lang="ko-KR" altLang="en-US" dirty="0" err="1">
                <a:solidFill>
                  <a:schemeClr val="tx1"/>
                </a:solidFill>
              </a:rPr>
              <a:t>맵을</a:t>
            </a:r>
            <a:r>
              <a:rPr lang="ko-KR" altLang="en-US" dirty="0">
                <a:solidFill>
                  <a:schemeClr val="tx1"/>
                </a:solidFill>
              </a:rPr>
              <a:t> 만들어서 저장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241C02F-75AC-C489-A3EC-5EFF2218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04230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746000"/>
            <a:ext cx="6155321" cy="970537"/>
          </a:xfrm>
          <a:noFill/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현재 설비에서 다음 설비 결정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m_whereTargetPk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0" y="2877877"/>
            <a:ext cx="3770936" cy="2519363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제품을 보낼 수 있는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이상일 경우 </a:t>
            </a:r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여부를 파악하여 한 트랙을 지정해서 제품을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트랙이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</a:t>
            </a:r>
            <a:r>
              <a:rPr lang="ko-KR" altLang="en-US" dirty="0" err="1">
                <a:solidFill>
                  <a:schemeClr val="tx1"/>
                </a:solidFill>
              </a:rPr>
              <a:t>이상일경우</a:t>
            </a:r>
            <a:r>
              <a:rPr lang="ko-KR" altLang="en-US" dirty="0">
                <a:solidFill>
                  <a:schemeClr val="tx1"/>
                </a:solidFill>
              </a:rPr>
              <a:t> 가장 적게 보낸 트랙으로 보냄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Receive::</a:t>
            </a:r>
            <a:r>
              <a:rPr lang="en-US" altLang="ko-KR" dirty="0" err="1">
                <a:solidFill>
                  <a:schemeClr val="tx1"/>
                </a:solidFill>
              </a:rPr>
              <a:t>ExtTransFn</a:t>
            </a:r>
            <a:r>
              <a:rPr lang="ko-KR" altLang="en-US" dirty="0">
                <a:solidFill>
                  <a:schemeClr val="tx1"/>
                </a:solidFill>
              </a:rPr>
              <a:t>에서 받을 트랙이 현재 트랙일 경우 제품을 </a:t>
            </a:r>
            <a:r>
              <a:rPr lang="ko-KR" altLang="en-US" dirty="0" err="1">
                <a:solidFill>
                  <a:schemeClr val="tx1"/>
                </a:solidFill>
              </a:rPr>
              <a:t>받는걸로</a:t>
            </a:r>
            <a:r>
              <a:rPr lang="ko-KR" altLang="en-US" dirty="0">
                <a:solidFill>
                  <a:schemeClr val="tx1"/>
                </a:solidFill>
              </a:rPr>
              <a:t> 구현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29</a:t>
            </a:fld>
            <a:endParaRPr lang="ko-KR" altLang="en-ZA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8051683D-05C3-4A62-D5D4-82B3550E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72796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pPr rtl="0"/>
            <a:r>
              <a:rPr lang="ko-KR" altLang="en-US" dirty="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/>
              <a:t>안형석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r>
              <a:rPr lang="ko-KR" altLang="en-US" dirty="0"/>
              <a:t>박민준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r>
              <a:rPr lang="ko-KR" altLang="en-US" dirty="0" err="1"/>
              <a:t>오영택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/>
          <a:lstStyle/>
          <a:p>
            <a:r>
              <a:rPr lang="ko-KR" altLang="en-US" dirty="0"/>
              <a:t>김건호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r>
              <a:rPr lang="ko-KR" altLang="en-US" dirty="0"/>
              <a:t> 및 전반적인 조율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ko-KR" altLang="en-US" dirty="0" err="1"/>
              <a:t>와이저를</a:t>
            </a:r>
            <a:r>
              <a:rPr lang="ko-KR" altLang="en-US" dirty="0"/>
              <a:t> 활용한 </a:t>
            </a:r>
            <a:r>
              <a:rPr lang="ko-KR" altLang="en-US" dirty="0" err="1"/>
              <a:t>디지털트윈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데이터베이스를 활용해 결과값 분석 및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ko-KR" altLang="en-US" dirty="0"/>
              <a:t>유니티 </a:t>
            </a:r>
            <a:r>
              <a:rPr lang="ko-KR" altLang="en-US" dirty="0" err="1"/>
              <a:t>를</a:t>
            </a:r>
            <a:r>
              <a:rPr lang="ko-KR" altLang="en-US" dirty="0"/>
              <a:t> 활용한 시각화 담당</a:t>
            </a:r>
            <a:r>
              <a:rPr lang="en-US" altLang="ko-KR" dirty="0"/>
              <a:t>. </a:t>
            </a:r>
            <a:r>
              <a:rPr lang="ko-KR" altLang="en-US" dirty="0"/>
              <a:t>회의록 작성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AB11921-AB11-A3B3-9614-8D29AF2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97C62-F446-F294-885B-6FFB87A7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r>
              <a:rPr lang="ko-KR" altLang="en-US" dirty="0"/>
              <a:t>현재 설비에서 다음설비 결정 </a:t>
            </a:r>
            <a:r>
              <a:rPr lang="en-US" altLang="ko-KR" dirty="0"/>
              <a:t>– M_WHERETARGETPK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E8E-B413-F596-67E2-7E07033D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378-6A5F-5042-65E1-9BCE57F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5DE5DD-6C1B-BEED-0563-700EE36BE37B}"/>
              </a:ext>
            </a:extLst>
          </p:cNvPr>
          <p:cNvSpPr/>
          <p:nvPr/>
        </p:nvSpPr>
        <p:spPr>
          <a:xfrm>
            <a:off x="2122804" y="1488456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다음 설비 목록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en-US" dirty="0">
                <a:solidFill>
                  <a:schemeClr val="tx1"/>
                </a:solidFill>
              </a:rPr>
              <a:t>로 가져옴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78C5C44B-7004-4D2F-FB66-33B985C84C8E}"/>
              </a:ext>
            </a:extLst>
          </p:cNvPr>
          <p:cNvSpPr/>
          <p:nvPr/>
        </p:nvSpPr>
        <p:spPr>
          <a:xfrm>
            <a:off x="4928406" y="1830793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5885F-8D4E-82FE-A149-8119650BA881}"/>
              </a:ext>
            </a:extLst>
          </p:cNvPr>
          <p:cNvSpPr/>
          <p:nvPr/>
        </p:nvSpPr>
        <p:spPr>
          <a:xfrm>
            <a:off x="6931291" y="1494418"/>
            <a:ext cx="2610577" cy="1388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제품을 내보낼 설비 </a:t>
            </a:r>
            <a:r>
              <a:rPr lang="en-US" altLang="ko-KR" dirty="0">
                <a:solidFill>
                  <a:schemeClr val="tx1"/>
                </a:solidFill>
              </a:rPr>
              <a:t>PK </a:t>
            </a:r>
            <a:r>
              <a:rPr lang="ko-KR" altLang="en-US" dirty="0">
                <a:solidFill>
                  <a:schemeClr val="tx1"/>
                </a:solidFill>
              </a:rPr>
              <a:t>파악 후 해당 설비와 연결된 </a:t>
            </a:r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인지 판단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4E86BB44-FD05-F8EF-62A3-66C295EB0E2D}"/>
              </a:ext>
            </a:extLst>
          </p:cNvPr>
          <p:cNvSpPr/>
          <p:nvPr/>
        </p:nvSpPr>
        <p:spPr>
          <a:xfrm rot="14528917">
            <a:off x="5930338" y="2313641"/>
            <a:ext cx="362969" cy="279008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E1E9D1B0-93C6-DBF2-31EA-7B7D6CCD7C7F}"/>
              </a:ext>
            </a:extLst>
          </p:cNvPr>
          <p:cNvSpPr/>
          <p:nvPr/>
        </p:nvSpPr>
        <p:spPr>
          <a:xfrm rot="10800000">
            <a:off x="7971912" y="3000347"/>
            <a:ext cx="362969" cy="2050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C7CD8-2071-9315-A70A-699C156F7120}"/>
              </a:ext>
            </a:extLst>
          </p:cNvPr>
          <p:cNvSpPr/>
          <p:nvPr/>
        </p:nvSpPr>
        <p:spPr>
          <a:xfrm>
            <a:off x="2122804" y="361346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설비로 제품을 내보냄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461D5-BE07-9249-ACA8-DD86B56D31FB}"/>
              </a:ext>
            </a:extLst>
          </p:cNvPr>
          <p:cNvSpPr txBox="1"/>
          <p:nvPr/>
        </p:nvSpPr>
        <p:spPr>
          <a:xfrm>
            <a:off x="4063158" y="3000347"/>
            <a:ext cx="251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하나라면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14E5A9-14B9-AB69-9FEB-9B6308F71D0C}"/>
              </a:ext>
            </a:extLst>
          </p:cNvPr>
          <p:cNvSpPr/>
          <p:nvPr/>
        </p:nvSpPr>
        <p:spPr>
          <a:xfrm>
            <a:off x="6931290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READYMAP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인 설비들의 보낸 횟수 파악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9E6A1-F290-9F0B-D8D4-2DA386F7CC5B}"/>
              </a:ext>
            </a:extLst>
          </p:cNvPr>
          <p:cNvSpPr txBox="1"/>
          <p:nvPr/>
        </p:nvSpPr>
        <p:spPr>
          <a:xfrm>
            <a:off x="8521697" y="3484768"/>
            <a:ext cx="26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READYMAP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ko-KR" altLang="en-US" dirty="0"/>
              <a:t>설비가 두개 이상</a:t>
            </a: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DF60AD58-3772-6E2B-0EFD-E445834E765D}"/>
              </a:ext>
            </a:extLst>
          </p:cNvPr>
          <p:cNvSpPr/>
          <p:nvPr/>
        </p:nvSpPr>
        <p:spPr>
          <a:xfrm rot="10800000">
            <a:off x="5060610" y="5331098"/>
            <a:ext cx="1521673" cy="6910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E06354-B253-E0D8-39B2-D21B717D5E41}"/>
              </a:ext>
            </a:extLst>
          </p:cNvPr>
          <p:cNvSpPr/>
          <p:nvPr/>
        </p:nvSpPr>
        <p:spPr>
          <a:xfrm>
            <a:off x="2122804" y="5193305"/>
            <a:ext cx="2610577" cy="1183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가장 적게 보낸 설비로 제품을 내보냄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49DED5B1-B89E-C13C-E82F-5D9A067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592945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31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539EA69-9931-D67C-30E2-1CA18E86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D06A513-7BD9-8970-2E3A-679F4423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90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분야 </a:t>
            </a:r>
            <a:r>
              <a:rPr lang="en-US" altLang="ko-KR" dirty="0"/>
              <a:t>- </a:t>
            </a:r>
            <a:r>
              <a:rPr lang="ko-KR" altLang="en-US" dirty="0"/>
              <a:t>이름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ko-KR" altLang="en-US" dirty="0"/>
              <a:t>알아서 </a:t>
            </a:r>
            <a:r>
              <a:rPr lang="ko-KR" altLang="en-US" dirty="0" err="1"/>
              <a:t>채우시오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32</a:t>
            </a:fld>
            <a:endParaRPr lang="ko-KR" altLang="en-US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DBDA43F4-5DB6-B704-631A-0F021920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9">
            <a:extLst>
              <a:ext uri="{FF2B5EF4-FFF2-40B4-BE49-F238E27FC236}">
                <a16:creationId xmlns:a16="http://schemas.microsoft.com/office/drawing/2014/main" id="{E941A2E4-5EFB-0EF0-10FE-11CDB20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87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시뮬레이션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생산량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상태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33</a:t>
            </a:fld>
            <a:endParaRPr lang="ko-KR" altLang="en-US" dirty="0"/>
          </a:p>
        </p:txBody>
      </p:sp>
      <p:sp>
        <p:nvSpPr>
          <p:cNvPr id="7" name="날짜 개체 틀 10">
            <a:extLst>
              <a:ext uri="{FF2B5EF4-FFF2-40B4-BE49-F238E27FC236}">
                <a16:creationId xmlns:a16="http://schemas.microsoft.com/office/drawing/2014/main" id="{42516890-027D-06D5-8F21-8981CE43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CE109C28-57BB-3778-0312-70156E20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2E8204D-7A18-6EE1-2479-F4C81220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6885670" cy="4136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34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AEA60258-931C-7759-327D-277CC7D0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726351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35</a:t>
            </a:fld>
            <a:endParaRPr lang="ko-KR" altLang="en-US" noProof="0"/>
          </a:p>
        </p:txBody>
      </p:sp>
      <p:pic>
        <p:nvPicPr>
          <p:cNvPr id="6" name="그림 5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0F93A44-8417-4541-7BF1-B8DB8D82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2000"/>
            <a:ext cx="7674769" cy="413513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C9B8CB84-D1D4-F354-00F3-C209BCE1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788614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36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F1225C5-04CC-F1B3-FED8-9994C339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2000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E6A28F6-6B31-86DA-7771-FD801A7A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398293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37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BA0AC497-C471-773B-C196-EEC42FB8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7677126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29F7AAF0-3918-DA2B-A2E7-F8BD9085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090983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38</a:t>
            </a:fld>
            <a:endParaRPr lang="ko-KR" altLang="en-US" noProof="0"/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314BE4BC-69D5-B73C-C58F-CF8F8254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0" y="2053229"/>
            <a:ext cx="6881504" cy="41364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927949E4-4878-60F4-74AD-4C44305C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517467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1335BA9-3342-7368-0901-CEFD5E42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39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845AB605-0617-50EB-7214-C54D536D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88601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7E8DF5-8C7E-04FA-DD5C-E29D70B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7662" cy="635635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E93041F-3377-F4B7-B7CA-4C6044A2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5509E97D-D208-25DE-69B3-7520ECC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4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8B9BBAE-C6F8-0086-3098-5364B437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40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3B167E3-09AD-4DAC-B4AB-8ED8544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614174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41</a:t>
            </a:fld>
            <a:endParaRPr lang="ko-KR" altLang="en-US" noProof="0"/>
          </a:p>
        </p:txBody>
      </p:sp>
      <p:pic>
        <p:nvPicPr>
          <p:cNvPr id="10" name="그림 9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8DCEF06B-2691-9F14-7C4C-009F6E0E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2003022"/>
            <a:ext cx="4580357" cy="2751539"/>
          </a:xfrm>
          <a:prstGeom prst="rect">
            <a:avLst/>
          </a:prstGeom>
        </p:spPr>
      </p:pic>
      <p:pic>
        <p:nvPicPr>
          <p:cNvPr id="12" name="그림 11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73C7D40B-3718-CF6B-8DF1-41FB31F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98" y="2003018"/>
            <a:ext cx="4580357" cy="2751539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5D4B38B4-5377-9055-2F0B-06E05DEA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16" y="2003018"/>
            <a:ext cx="4580357" cy="2751539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134FABB1-A911-11BD-F8DE-320BB5E2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3276183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 dirty="0"/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데이터분석</a:t>
            </a:r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/>
              <a:t>시나리오 </a:t>
            </a:r>
            <a:r>
              <a:rPr lang="en-US" altLang="ko-KR" dirty="0"/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42</a:t>
            </a:fld>
            <a:endParaRPr lang="ko-KR" altLang="en-US" dirty="0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4CCA41-9ADF-28D5-117D-8A73C80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9" name="바닥글 개체 틀 79">
            <a:extLst>
              <a:ext uri="{FF2B5EF4-FFF2-40B4-BE49-F238E27FC236}">
                <a16:creationId xmlns:a16="http://schemas.microsoft.com/office/drawing/2014/main" id="{E4E4B7AE-3848-AF17-6BB0-A879C2FA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/>
              <a:t>시나리오에 따른 공정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709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D1D9F-231D-65AE-A04E-ADC5FBF3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62DBF-5EEF-064F-5E42-89BC88661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통과량이</a:t>
            </a:r>
            <a:r>
              <a:rPr lang="ko-KR" altLang="en-US" dirty="0"/>
              <a:t> 최고가 아닌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F6464-F759-05E7-3D5E-04D497F6B8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평균을 보니 시나리오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STOCK</a:t>
            </a:r>
            <a:r>
              <a:rPr lang="ko-KR" altLang="en-US" dirty="0"/>
              <a:t>이 최고 지연됨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261DAD-2710-2D0D-74EA-60E77FD39B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 STOCK</a:t>
            </a:r>
            <a:r>
              <a:rPr lang="ko-KR" altLang="en-US" dirty="0"/>
              <a:t>이 최고 지연되는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EAF2EE2-4D98-7038-38FC-2692927709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이 가장 부하가 심한 설비인데 </a:t>
            </a:r>
            <a:r>
              <a:rPr lang="en-US" altLang="ko-KR" dirty="0"/>
              <a:t>1</a:t>
            </a:r>
            <a:r>
              <a:rPr lang="ko-KR" altLang="en-US" dirty="0" err="1"/>
              <a:t>개뿐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6253992-3B5A-4A83-AE53-3F56FDDA0B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467425-B8B6-79A3-C35B-DBF598B5D6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에 </a:t>
            </a:r>
            <a:r>
              <a:rPr lang="en-US" altLang="ko-KR" dirty="0"/>
              <a:t>STOCK</a:t>
            </a:r>
            <a:r>
              <a:rPr lang="ko-KR" altLang="en-US" dirty="0"/>
              <a:t>을 추가한 시나리오 </a:t>
            </a:r>
            <a:r>
              <a:rPr lang="en-US" altLang="ko-KR" dirty="0"/>
              <a:t>4 </a:t>
            </a:r>
            <a:r>
              <a:rPr lang="ko-KR" altLang="en-US" dirty="0"/>
              <a:t>제작해서 실험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EC8EEBB7-AEA0-1B98-0FF2-A9B225412BF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2161478" cy="365125"/>
          </a:xfrm>
        </p:spPr>
        <p:txBody>
          <a:bodyPr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A9D69B1-06F4-C3CF-E36F-4A5BED6B79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A8A26D-54B1-A7CC-362C-D2A51948B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147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4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7503E8-DD12-347D-5A52-3567881D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55116905-4643-D5B5-4314-6B13AB10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18296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115405C-FFC0-D365-D19B-2FC18D4E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3622" cy="4135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marL="285750" indent="-285750" rtl="0"/>
            <a:r>
              <a:rPr lang="ko-KR" altLang="en-US" dirty="0"/>
              <a:t>각 시나리오별 생산량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45</a:t>
            </a:fld>
            <a:endParaRPr lang="ko-KR" altLang="en-US" noProof="0"/>
          </a:p>
        </p:txBody>
      </p:sp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522244F0-2DC7-144F-9247-69C21447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8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pPr rtl="0"/>
            <a:r>
              <a:rPr lang="ko-KR" altLang="en-US" dirty="0"/>
              <a:t>각 시나리오별 설비 상태 비율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46</a:t>
            </a:fld>
            <a:endParaRPr lang="ko-KR" altLang="en-US" noProof="0"/>
          </a:p>
        </p:txBody>
      </p:sp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8718B93-BD26-FFCC-BDCD-09AA6056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2051999"/>
            <a:ext cx="6833755" cy="4137641"/>
          </a:xfrm>
          <a:prstGeom prst="rect">
            <a:avLst/>
          </a:prstGeom>
        </p:spPr>
      </p:pic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83DC51E8-6CEC-2673-8629-1C3F96BD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024205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AA27A6C-5CB2-5DC9-2A1D-9A5D889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053230"/>
            <a:ext cx="6885668" cy="4136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803CF3-733C-937F-668A-44A2F3E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각 시나리오별</a:t>
            </a:r>
            <a:r>
              <a:rPr lang="en-US" altLang="ko-KR" dirty="0"/>
              <a:t> </a:t>
            </a:r>
            <a:r>
              <a:rPr lang="ko-KR" altLang="en-US" dirty="0"/>
              <a:t>버퍼 평균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B7D19-B4F3-7C12-EDDA-D1177DCE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740C5-796A-4F0D-3C5C-550843FA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noProof="0" smtClean="0"/>
              <a:pPr>
                <a:spcAft>
                  <a:spcPts val="600"/>
                </a:spcAft>
              </a:pPr>
              <a:t>47</a:t>
            </a:fld>
            <a:endParaRPr lang="ko-KR" altLang="en-US" noProof="0"/>
          </a:p>
        </p:txBody>
      </p:sp>
      <p:sp>
        <p:nvSpPr>
          <p:cNvPr id="6" name="날짜 개체 틀 10">
            <a:extLst>
              <a:ext uri="{FF2B5EF4-FFF2-40B4-BE49-F238E27FC236}">
                <a16:creationId xmlns:a16="http://schemas.microsoft.com/office/drawing/2014/main" id="{EAC7BF68-ED18-95D0-5E72-C3E9EFF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2920132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ko-KR" altLang="en-US"/>
              <a:t>회사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협업하는 사고를 장려하여 업무 공간의 혁신을 추진할 수 있도록 조직을 지원합니다</a:t>
            </a:r>
            <a:r>
              <a:rPr lang="en-US" altLang="ko-KR"/>
              <a:t>. </a:t>
            </a:r>
            <a:r>
              <a:rPr lang="ko-KR" altLang="en-US"/>
              <a:t>허점을 보완하고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장려합니다</a:t>
            </a:r>
            <a:r>
              <a:rPr lang="en-US" altLang="ko-KR"/>
              <a:t>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48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 dirty="0"/>
              <a:t>차이 줄이기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 dirty="0"/>
              <a:t>당사의 제품은 소비자의 삶을 더 편리하게 만들며</a:t>
            </a:r>
            <a:r>
              <a:rPr lang="en-US" altLang="ko-KR" dirty="0"/>
              <a:t>, </a:t>
            </a:r>
            <a:r>
              <a:rPr lang="ko-KR" altLang="en-US" dirty="0"/>
              <a:t>시장의 어떤 다른 제품도 동일한 기능을 제공하지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대상 고객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대상 그룹은 </a:t>
            </a:r>
            <a:r>
              <a:rPr lang="en-US" altLang="ko-KR"/>
              <a:t>Z</a:t>
            </a:r>
            <a:r>
              <a:rPr lang="ko-KR" altLang="en-US"/>
              <a:t>세대</a:t>
            </a:r>
            <a:r>
              <a:rPr lang="en-US" altLang="ko-KR"/>
              <a:t>(18~25</a:t>
            </a:r>
            <a:r>
              <a:rPr lang="ko-KR" altLang="en-US"/>
              <a:t>세</a:t>
            </a:r>
            <a:r>
              <a:rPr lang="en-US" altLang="ko-KR"/>
              <a:t>)</a:t>
            </a:r>
            <a:r>
              <a:rPr lang="ko-KR" altLang="en-US"/>
              <a:t>임</a:t>
            </a:r>
          </a:p>
          <a:p>
            <a:pPr rtl="0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비용 절감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교체 제품에 대한 비용 절감 </a:t>
            </a:r>
          </a:p>
          <a:p>
            <a:pPr rtl="0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편리성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 rtlCol="0"/>
          <a:lstStyle/>
          <a:p>
            <a:pPr rtl="0"/>
            <a:r>
              <a:rPr lang="ko-KR" altLang="en-US"/>
              <a:t>고객에게 필요한 대상 정보를 제공하는 간단한 디자인</a:t>
            </a:r>
          </a:p>
        </p:txBody>
      </p:sp>
      <p:sp>
        <p:nvSpPr>
          <p:cNvPr id="80" name="날짜 개체 틀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1" name="바닥글 개체 틀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78310-BC97-8647-7137-147E9CEE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93BDC96-B618-D0AB-15D5-BD2FB255B9DA}"/>
              </a:ext>
            </a:extLst>
          </p:cNvPr>
          <p:cNvSpPr txBox="1">
            <a:spLocks/>
          </p:cNvSpPr>
          <p:nvPr/>
        </p:nvSpPr>
        <p:spPr>
          <a:xfrm>
            <a:off x="101925" y="5509419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프로젝트 진행 달력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AFBB7B-8465-CAF9-1183-9D6BC3FB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0" y="-7200"/>
            <a:ext cx="8649361" cy="6357600"/>
          </a:xfrm>
          <a:prstGeom prst="rect">
            <a:avLst/>
          </a:prstGeom>
        </p:spPr>
      </p:pic>
      <p:sp>
        <p:nvSpPr>
          <p:cNvPr id="3" name="날짜 개체 틀 10">
            <a:extLst>
              <a:ext uri="{FF2B5EF4-FFF2-40B4-BE49-F238E27FC236}">
                <a16:creationId xmlns:a16="http://schemas.microsoft.com/office/drawing/2014/main" id="{05758D05-CC18-32A3-C907-610CAA5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4" name="바닥글 개체 틀 7">
            <a:extLst>
              <a:ext uri="{FF2B5EF4-FFF2-40B4-BE49-F238E27FC236}">
                <a16:creationId xmlns:a16="http://schemas.microsoft.com/office/drawing/2014/main" id="{79F78BB6-0B61-9FF6-2F45-9AF95AF6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12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-KR" altLang="en-US"/>
              <a:t>고유성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이 틈새 시장 전용 제품만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시장 선점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세련되고 기능적으로 아름답게 디자인된 제품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테스트됨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해당 지역의 대학생과 함께 테스트를 수행함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/>
              <a:t>정통성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현장 전문가의 도움과 의견을 활용하여 설계 </a:t>
            </a: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ko-KR" altLang="en-US"/>
              <a:t>회사 개요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"/>
              <a:t>비즈니스 모델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시장 추세 및 소셜 미디어에 관한 연구를 기반으로 합니다.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" noProof="1"/>
              <a:t>디자인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당사는 사람들이 이 틈새 시장 전용 제품을 더 많이 필요로 한다고 생각합니다.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ko" noProof="1"/>
              <a:t>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" noProof="1"/>
              <a:t>미니멀리스트와 편리성 </a:t>
            </a:r>
          </a:p>
        </p:txBody>
      </p:sp>
      <p:sp>
        <p:nvSpPr>
          <p:cNvPr id="32" name="날짜 개체 틀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ko"/>
              <a:t>20XX년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  <a:endParaRPr lang="ko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smtClean="0"/>
              <a:pPr rtl="0"/>
              <a:t>52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시장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30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창조의 자유</a:t>
            </a:r>
            <a:endParaRPr lang="ko-KR" altLang="en-US" dirty="0"/>
          </a:p>
          <a:p>
            <a:pPr rtl="0"/>
            <a:r>
              <a:rPr lang="ko-KR" altLang="en-US" noProof="1"/>
              <a:t>선택적 포괄 시장</a:t>
            </a:r>
          </a:p>
          <a:p>
            <a:pPr rtl="0"/>
            <a:r>
              <a:rPr lang="en-US" altLang="ko-KR" noProof="1"/>
              <a:t>SAM(</a:t>
            </a:r>
            <a:r>
              <a:rPr lang="ko-KR" altLang="en-US" noProof="1"/>
              <a:t>유효 시장</a:t>
            </a:r>
            <a:r>
              <a:rPr lang="en-US" altLang="ko-KR" noProof="1"/>
              <a:t>)</a:t>
            </a:r>
            <a:endParaRPr lang="ko-KR" altLang="en-US" noProof="1"/>
          </a:p>
          <a:p>
            <a:pPr rtl="0"/>
            <a:endParaRPr lang="ko-KR" altLang="en-US" noProof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ko-KR" altLang="en-US"/>
              <a:t>₩</a:t>
            </a:r>
            <a:r>
              <a:rPr lang="en-US" altLang="ko-KR"/>
              <a:t>10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ko-KR" altLang="en-US" dirty="0"/>
              <a:t>구축 기회</a:t>
            </a:r>
          </a:p>
          <a:p>
            <a:pPr rtl="0"/>
            <a:r>
              <a:rPr lang="ko-KR" altLang="en-US" dirty="0"/>
              <a:t>완전 포괄 시장</a:t>
            </a:r>
          </a:p>
          <a:p>
            <a:pPr rtl="0"/>
            <a:r>
              <a:rPr lang="en-US" altLang="ko-KR"/>
              <a:t>TAM(</a:t>
            </a:r>
            <a:r>
              <a:rPr lang="ko-KR" altLang="en-US"/>
              <a:t>전체 시장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/>
              <a:t>₩</a:t>
            </a:r>
            <a:r>
              <a:rPr lang="en-US" altLang="ko-KR"/>
              <a:t>20</a:t>
            </a:r>
            <a:r>
              <a:rPr lang="ko-KR" altLang="en-US"/>
              <a:t>억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ko-KR" altLang="en-US" noProof="1"/>
              <a:t>경쟁 업체가 거의 없음</a:t>
            </a:r>
          </a:p>
          <a:p>
            <a:pPr rtl="0"/>
            <a:r>
              <a:rPr lang="ko-KR" altLang="en-US" noProof="1"/>
              <a:t>특정 대상 시장</a:t>
            </a:r>
          </a:p>
          <a:p>
            <a:pPr rtl="0"/>
            <a:r>
              <a:rPr lang="en-US" altLang="ko-KR" noProof="1"/>
              <a:t>SOM(</a:t>
            </a:r>
            <a:r>
              <a:rPr lang="ko-KR" altLang="en-US" noProof="1"/>
              <a:t>수익 시장</a:t>
            </a:r>
            <a:r>
              <a:rPr lang="en-US" altLang="ko-KR" noProof="1"/>
              <a:t>)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시장 비교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30</a:t>
            </a:r>
            <a:r>
              <a:rPr lang="ko-KR" altLang="en-US" sz="3600"/>
              <a:t>억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9681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20</a:t>
            </a:r>
            <a:r>
              <a:rPr lang="ko-KR" altLang="en-US" sz="3600"/>
              <a:t>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708476" y="3118405"/>
            <a:ext cx="1696244" cy="823912"/>
          </a:xfrm>
        </p:spPr>
        <p:txBody>
          <a:bodyPr rtlCol="0"/>
          <a:lstStyle/>
          <a:p>
            <a:pPr rtl="0"/>
            <a:r>
              <a:rPr lang="ko-KR" altLang="en-US" sz="3600"/>
              <a:t>₩</a:t>
            </a:r>
            <a:r>
              <a:rPr lang="en-US" altLang="ko-KR" sz="3600"/>
              <a:t>10</a:t>
            </a:r>
            <a:r>
              <a:rPr lang="ko-KR" altLang="en-US" sz="3600"/>
              <a:t>억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구축 기회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가용 시장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창조의 자유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ko-KR" altLang="en-US"/>
              <a:t>서비스 가능한 시장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경쟁 업체가 거의 없음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ko-KR" altLang="en-US"/>
              <a:t>수익 시장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경쟁 업체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당사 제품은 경쟁사 제품보다 가격이 저렴함</a:t>
            </a:r>
          </a:p>
          <a:p>
            <a:pPr rtl="0"/>
            <a:r>
              <a:rPr lang="ko-KR" altLang="en-US" noProof="1"/>
              <a:t>경쟁사의 복잡한 디자인에 비해 디자인이 간단하고 사용하기 쉬움</a:t>
            </a:r>
          </a:p>
          <a:p>
            <a:pPr rtl="0"/>
            <a:r>
              <a:rPr lang="ko-KR" altLang="en-US" noProof="1"/>
              <a:t>적당한 가격이 소비자가 당사 제품을 선택하는 주요 이유임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/>
          <a:lstStyle/>
          <a:p>
            <a:pPr rtl="0"/>
            <a:r>
              <a:rPr lang="ko-KR" altLang="en-US"/>
              <a:t>경쟁사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/>
          <a:lstStyle/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A</a:t>
            </a:r>
            <a:br>
              <a:rPr lang="ko-KR" altLang="en-ZA" noProof="1"/>
            </a:br>
            <a:r>
              <a:rPr lang="ko-KR" altLang="en-US" noProof="1"/>
              <a:t>제품이 더 비쌈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B </a:t>
            </a:r>
            <a:r>
              <a:rPr lang="ko-KR" altLang="en-US" b="1" noProof="1"/>
              <a:t>및 </a:t>
            </a:r>
            <a:r>
              <a:rPr lang="en-US" altLang="ko-KR" b="1" noProof="1"/>
              <a:t>C </a:t>
            </a:r>
            <a:br>
              <a:rPr lang="ko-KR" altLang="en-ZA" noProof="1"/>
            </a:br>
            <a:r>
              <a:rPr lang="ko-KR" altLang="en-US" noProof="1"/>
              <a:t>제품이 비싸고 사용하기 불편함</a:t>
            </a:r>
          </a:p>
          <a:p>
            <a:pPr rtl="0"/>
            <a:r>
              <a:rPr lang="ko-KR" altLang="en-US" b="1" noProof="1"/>
              <a:t>회사 </a:t>
            </a:r>
            <a:r>
              <a:rPr lang="en-US" altLang="ko-KR" b="1" noProof="1"/>
              <a:t>D </a:t>
            </a:r>
            <a:r>
              <a:rPr lang="ko-KR" altLang="en-US" b="1" noProof="1"/>
              <a:t>및 </a:t>
            </a:r>
            <a:r>
              <a:rPr lang="en-US" altLang="ko-KR" b="1" noProof="1"/>
              <a:t>E</a:t>
            </a:r>
            <a:br>
              <a:rPr lang="ko-KR" altLang="en-ZA" noProof="1"/>
            </a:br>
            <a:r>
              <a:rPr lang="ko-KR" altLang="en-US" noProof="1"/>
              <a:t>제품은 저렴하지만 사용하기 불편함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/>
              <a:t>경쟁 업체 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1599947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편리함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2378452"/>
            <a:ext cx="1183179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A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22269" y="2169263"/>
            <a:ext cx="1706965" cy="1048575"/>
          </a:xfrm>
        </p:spPr>
        <p:txBody>
          <a:bodyPr rtlCol="0"/>
          <a:lstStyle/>
          <a:p>
            <a:pPr rtl="0"/>
            <a:r>
              <a:rPr lang="en-US" altLang="ko-KR"/>
              <a:t>Contoso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20588" y="3528829"/>
            <a:ext cx="1195169" cy="492025"/>
          </a:xfrm>
        </p:spPr>
        <p:txBody>
          <a:bodyPr rtlCol="0"/>
          <a:lstStyle/>
          <a:p>
            <a:pPr rtl="0"/>
            <a:r>
              <a:rPr lang="ko-KR" altLang="en-US"/>
              <a:t>저렴함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40449" y="3528829"/>
            <a:ext cx="1130963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비쌈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634331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B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459860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C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321788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D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46879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불편함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195673"/>
            <a:ext cx="1183179" cy="492025"/>
          </a:xfrm>
        </p:spPr>
        <p:txBody>
          <a:bodyPr rtlCol="0"/>
          <a:lstStyle/>
          <a:p>
            <a:pPr rtl="0"/>
            <a:r>
              <a:rPr lang="ko-KR" altLang="en-US"/>
              <a:t>경쟁 업체 </a:t>
            </a:r>
            <a:r>
              <a:rPr lang="en-US" altLang="ko-KR"/>
              <a:t>E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56</a:t>
            </a:fld>
            <a:endParaRPr lang="ko-KR" altLang="en-ZA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/>
          </a:p>
        </p:txBody>
      </p:sp>
      <p:sp>
        <p:nvSpPr>
          <p:cNvPr id="63" name="그래픽 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401" y="2072999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/>
              <a:t>성장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20XX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제품 확립에 도움이 되도록 중요 또는 최상위 참가자에게 제품 배포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 rtlCol="0"/>
          <a:lstStyle/>
          <a:p>
            <a:pPr rtl="0"/>
            <a:r>
              <a:rPr lang="ko-KR" altLang="en-US"/>
              <a:t>일반 대중에게 제품 출시 및 언론과 소셜 미디어 계정 모니터링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필요에 따라 피드백 수집 및 제품 디자인 조정</a:t>
            </a:r>
          </a:p>
          <a:p>
            <a:pPr rt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ko-KR" altLang="en-US" dirty="0"/>
              <a:t>유입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ko-KR" altLang="en-US" dirty="0"/>
              <a:t>성공 예측</a:t>
            </a:r>
          </a:p>
        </p:txBody>
      </p:sp>
      <p:graphicFrame>
        <p:nvGraphicFramePr>
          <p:cNvPr id="53" name="표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018462565"/>
              </p:ext>
            </p:extLst>
          </p:nvPr>
        </p:nvGraphicFramePr>
        <p:xfrm>
          <a:off x="838200" y="2286000"/>
          <a:ext cx="6099051" cy="350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ko-KR" altLang="en-US" sz="1400" b="0" cap="all" spc="150" noProof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메트릭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ko-KR" altLang="en-US" sz="1400" b="0" cap="all" spc="150" baseline="0" noProof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ko-KR" altLang="en-US" sz="120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주문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순수익</a:t>
                      </a:r>
                      <a:endParaRPr lang="ko-KR" altLang="ru-RU" sz="1200" kern="1200" noProof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₩7,000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₩16,000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₩25,000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20XX</a:t>
                      </a:r>
                      <a:r>
                        <a:rPr lang="ko-KR" altLang="en-US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altLang="ru-RU" sz="1200" noProof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₩40,000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₩30,000</a:t>
                      </a:r>
                      <a:endParaRPr lang="ko-KR" altLang="ru-RU" sz="1200" noProof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연도별 수익</a:t>
            </a:r>
          </a:p>
        </p:txBody>
      </p:sp>
      <p:graphicFrame>
        <p:nvGraphicFramePr>
          <p:cNvPr id="34" name="내용 개체 틀 13" descr="차트">
            <a:extLst>
              <a:ext uri="{FF2B5EF4-FFF2-40B4-BE49-F238E27FC236}">
                <a16:creationId xmlns:a16="http://schemas.microsoft.com/office/drawing/2014/main" id="{9E19FFD2-695D-4BD0-AA46-41C8970D76E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89564799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58</a:t>
            </a:fld>
            <a:endParaRPr lang="ko-KR" alt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/>
              <a:t>2</a:t>
            </a:r>
            <a:r>
              <a:rPr lang="ko-KR" altLang="en-US"/>
              <a:t>년 작업 계획</a:t>
            </a:r>
          </a:p>
        </p:txBody>
      </p:sp>
      <p:sp>
        <p:nvSpPr>
          <p:cNvPr id="110" name="텍스트 개체 틀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2042184" y="2220913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초안 청사진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5190031" y="2218613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피드백 수집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9121117" y="2222398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클라이언트에게 제공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sp>
        <p:nvSpPr>
          <p:cNvPr id="11" name="연도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899994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2</a:t>
            </a:r>
            <a:r>
              <a:rPr lang="ko-KR" altLang="en-US"/>
              <a:t>월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4</a:t>
            </a:r>
            <a:r>
              <a:rPr lang="ko-KR" altLang="en-US"/>
              <a:t>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5</a:t>
            </a:r>
            <a:r>
              <a:rPr lang="ko-KR" altLang="en-US"/>
              <a:t>월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6</a:t>
            </a:r>
            <a:r>
              <a:rPr lang="ko-KR" altLang="en-US"/>
              <a:t>월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9</a:t>
            </a:r>
            <a:r>
              <a:rPr lang="ko-KR" altLang="en-US"/>
              <a:t>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10</a:t>
            </a:r>
            <a:r>
              <a:rPr lang="ko-KR" altLang="en-US"/>
              <a:t>월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/>
              <a:t>12</a:t>
            </a:r>
            <a:r>
              <a:rPr lang="ko-KR" altLang="en-US"/>
              <a:t>월</a:t>
            </a:r>
          </a:p>
        </p:txBody>
      </p:sp>
      <p:cxnSp>
        <p:nvCxnSpPr>
          <p:cNvPr id="45" name="직선 연결선(S)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073920" y="2904543"/>
            <a:ext cx="3722" cy="533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(S)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218933" y="2901831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(S)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150019" y="2905616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989049-2208-43EB-A323-1B5374E0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137" y="3439855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3EB5-1D82-4E0B-A4EF-8517FC047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6556" y="3437943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텍스트 개체 틀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259117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포커스 그룹 운영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286000" y="4638776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406652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테스트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434293" y="4638776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7581698" y="5206365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spc="15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디자인 시작</a:t>
            </a: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8591938" y="4638776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C26F87-2877-496A-B506-6A562ACD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2537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959EA3-B71F-49E3-A68E-1329BE04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0830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82DCB52-65FA-4B5F-8785-060AF61C3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8475" y="4363848"/>
            <a:ext cx="526925" cy="274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날짜 개체 틀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설계 </a:t>
            </a:r>
            <a:r>
              <a:rPr lang="en-US" altLang="ko-KR" dirty="0"/>
              <a:t>- </a:t>
            </a:r>
            <a:r>
              <a:rPr lang="ko-KR" altLang="en-US" dirty="0"/>
              <a:t>안형석</a:t>
            </a:r>
            <a:endParaRPr lang="en-US" altLang="ko-K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6C52F-404D-61A2-BB23-F64B050B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시나리오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상태천이도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75927B6C-14C2-43C0-E8F6-1797A74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8" name="바닥글 개체 틀 79">
            <a:extLst>
              <a:ext uri="{FF2B5EF4-FFF2-40B4-BE49-F238E27FC236}">
                <a16:creationId xmlns:a16="http://schemas.microsoft.com/office/drawing/2014/main" id="{12D160B4-499B-D277-554B-E9574FF0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5238" y="6356350"/>
            <a:ext cx="198900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78017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재무</a:t>
            </a: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CD227AD3-0512-4367-9783-E5F086A86CF5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44389184"/>
              </p:ext>
            </p:extLst>
          </p:nvPr>
        </p:nvGraphicFramePr>
        <p:xfrm>
          <a:off x="838200" y="2138363"/>
          <a:ext cx="10515596" cy="370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076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17424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18664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277791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166641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 </a:t>
                      </a:r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u="none" strike="noStrike" noProof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endParaRPr lang="ko-KR" altLang="en-US" sz="1200" b="1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판매당 평균 가격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(15%)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 총 이익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5,625,000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마케팅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서비스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1,687,500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개발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562,500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4,320,000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  <a:endParaRPr lang="ko-KR" altLang="en-US" sz="1200" b="0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284706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경비 합계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7,593,750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200" b="1" u="none" strike="noStrike" noProof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187,920,000</a:t>
                      </a:r>
                      <a:endParaRPr lang="ko-KR" altLang="en-US" sz="1200" b="1" i="0" u="none" strike="noStrike" noProof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</a:t>
            </a:r>
          </a:p>
        </p:txBody>
      </p:sp>
      <p:pic>
        <p:nvPicPr>
          <p:cNvPr id="26" name="그림 개체 틀 25" descr="팀 구성원 얼굴 사진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181" y="2886074"/>
            <a:ext cx="1845511" cy="1845511"/>
          </a:xfr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7" name="그림 개체 틀 46" descr="팀 구성원 얼굴 사진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5" name="그림 개체 틀 44" descr="팀 구성원 얼굴 사진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78" y="2886074"/>
            <a:ext cx="1845511" cy="1845511"/>
          </a:xfr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98271" y="5099206"/>
            <a:ext cx="2132985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  <a:p>
            <a:pPr rtl="0"/>
            <a:endParaRPr lang="ko-KR" altLang="en-US"/>
          </a:p>
        </p:txBody>
      </p:sp>
      <p:pic>
        <p:nvPicPr>
          <p:cNvPr id="43" name="그림 개체 틀 42" descr="팀 구성원 얼굴 사진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  <a:p>
            <a:pPr rtl="0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0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4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4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3164A-09D8-4E05-899E-C830A562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B4DEA-4DCD-421C-A905-7EFCAE8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 dirty="0"/>
              <a:t>자금 조달</a:t>
            </a:r>
          </a:p>
        </p:txBody>
      </p:sp>
      <p:graphicFrame>
        <p:nvGraphicFramePr>
          <p:cNvPr id="126" name="내용 개체 틀 125" title="자금 조달 차트">
            <a:extLst>
              <a:ext uri="{FF2B5EF4-FFF2-40B4-BE49-F238E27FC236}">
                <a16:creationId xmlns:a16="http://schemas.microsoft.com/office/drawing/2014/main" id="{A036AFA2-B0F0-4DE7-B7AE-E4B852EB3D36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115783209"/>
              </p:ext>
            </p:extLst>
          </p:nvPr>
        </p:nvGraphicFramePr>
        <p:xfrm>
          <a:off x="107473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14,000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엔젤 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ko-KR" altLang="en-US" dirty="0"/>
              <a:t>다른 투자자를 통해 얻은 금액</a:t>
            </a:r>
          </a:p>
        </p:txBody>
      </p:sp>
      <p:graphicFrame>
        <p:nvGraphicFramePr>
          <p:cNvPr id="127" name="내용 개체 틀 126" title="자금 조달 차트">
            <a:extLst>
              <a:ext uri="{FF2B5EF4-FFF2-40B4-BE49-F238E27FC236}">
                <a16:creationId xmlns:a16="http://schemas.microsoft.com/office/drawing/2014/main" id="{47DB352F-5059-4378-B91D-92E59C6B1B91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64325061"/>
              </p:ext>
            </p:extLst>
          </p:nvPr>
        </p:nvGraphicFramePr>
        <p:xfrm>
          <a:off x="3811588" y="2119313"/>
          <a:ext cx="1855787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12,000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ko-KR" altLang="en-US" dirty="0"/>
              <a:t>재산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ko-KR" altLang="en-US" dirty="0"/>
              <a:t>재산 임대로 얻은 수익</a:t>
            </a:r>
          </a:p>
        </p:txBody>
      </p:sp>
      <p:graphicFrame>
        <p:nvGraphicFramePr>
          <p:cNvPr id="128" name="내용 개체 틀 127" title="자금 조달 차트">
            <a:extLst>
              <a:ext uri="{FF2B5EF4-FFF2-40B4-BE49-F238E27FC236}">
                <a16:creationId xmlns:a16="http://schemas.microsoft.com/office/drawing/2014/main" id="{87227872-8A65-49E5-922E-C5FA7A158972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631544523"/>
              </p:ext>
            </p:extLst>
          </p:nvPr>
        </p:nvGraphicFramePr>
        <p:xfrm>
          <a:off x="6524625" y="2119313"/>
          <a:ext cx="1855788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82,000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지분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en-US" altLang="ko-KR" dirty="0"/>
              <a:t>USD</a:t>
            </a:r>
            <a:r>
              <a:rPr lang="ko-KR" altLang="en-US" dirty="0"/>
              <a:t>로 변환한 지분</a:t>
            </a:r>
          </a:p>
          <a:p>
            <a:pPr rtl="0"/>
            <a:endParaRPr lang="ko-KR" altLang="en-US" noProof="1"/>
          </a:p>
        </p:txBody>
      </p:sp>
      <p:graphicFrame>
        <p:nvGraphicFramePr>
          <p:cNvPr id="129" name="내용 개체 틀 128" title="자금 조달 차트">
            <a:extLst>
              <a:ext uri="{FF2B5EF4-FFF2-40B4-BE49-F238E27FC236}">
                <a16:creationId xmlns:a16="http://schemas.microsoft.com/office/drawing/2014/main" id="{C5A16E70-0D42-492E-9123-5E9A696ECB4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87417116"/>
              </p:ext>
            </p:extLst>
          </p:nvPr>
        </p:nvGraphicFramePr>
        <p:xfrm>
          <a:off x="9259888" y="2119313"/>
          <a:ext cx="1857375" cy="166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ko-KR" altLang="en-US" dirty="0"/>
              <a:t>₩</a:t>
            </a:r>
            <a:r>
              <a:rPr lang="en-US" altLang="ko-KR" dirty="0"/>
              <a:t>32,000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ko-KR" altLang="en-US" dirty="0"/>
              <a:t>현금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ko-KR" altLang="en-US" noProof="1"/>
              <a:t>유동 현금 </a:t>
            </a:r>
            <a:br>
              <a:rPr lang="ko-KR" altLang="en-US" noProof="1"/>
            </a:br>
            <a:r>
              <a:rPr lang="ko-KR" altLang="en-US" noProof="1"/>
              <a:t>보유</a:t>
            </a:r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ko-KR" dirty="0"/>
              <a:t>Contoso</a:t>
            </a:r>
            <a:r>
              <a:rPr lang="ko-KR" altLang="en-US" dirty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/>
              <a:t>워크플로를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CEO</a:t>
            </a:r>
            <a:r>
              <a:rPr lang="ko-KR" altLang="en-US" dirty="0"/>
              <a:t>는 “적극적인 </a:t>
            </a:r>
            <a:r>
              <a:rPr lang="ko-KR" altLang="en-US" dirty="0" err="1"/>
              <a:t>비스니스</a:t>
            </a:r>
            <a:r>
              <a:rPr lang="ko-KR" altLang="en-US" dirty="0"/>
              <a:t> 혁신으로 효율성을 얻게 될 </a:t>
            </a:r>
            <a:r>
              <a:rPr lang="ko-KR" altLang="en-US" dirty="0" err="1"/>
              <a:t>것입니다”라고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심현기</a:t>
            </a:r>
            <a:endParaRPr lang="ko-KR" altLang="en-US" dirty="0"/>
          </a:p>
          <a:p>
            <a:pPr rtl="0"/>
            <a:r>
              <a:rPr lang="en-US" altLang="ko-KR" dirty="0"/>
              <a:t>206-555-0146</a:t>
            </a:r>
            <a:endParaRPr lang="ko-KR" altLang="en-US" dirty="0"/>
          </a:p>
          <a:p>
            <a:pPr rtl="0"/>
            <a:r>
              <a:rPr lang="en-US" altLang="ko-KR" dirty="0"/>
              <a:t>hyun-ki@contoso.com</a:t>
            </a:r>
            <a:endParaRPr lang="ko-KR" altLang="en-US" dirty="0"/>
          </a:p>
          <a:p>
            <a:pPr rtl="0"/>
            <a:r>
              <a:rPr lang="en-US" altLang="ko-KR" dirty="0"/>
              <a:t>www.contoso.com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ko-KR" altLang="en-US" dirty="0"/>
              <a:t>시나리오에 따른 공정 시뮬레이션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50638C13-3708-B559-3C30-6B3D1B7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08"/>
            <a:ext cx="12192000" cy="54261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10">
            <a:extLst>
              <a:ext uri="{FF2B5EF4-FFF2-40B4-BE49-F238E27FC236}">
                <a16:creationId xmlns:a16="http://schemas.microsoft.com/office/drawing/2014/main" id="{C5B17BA3-1BD4-31B3-0C4E-4492060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99A3C632-E23F-0578-364F-51551A90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06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624B245-8F0F-0DC2-7C4C-D972BE75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0" y="0"/>
            <a:ext cx="111388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B3EA4ED-1BC9-19DC-3B19-99D895D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149065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C18F454-3DB2-6EC5-FC42-87F337D4C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5" y="0"/>
            <a:ext cx="949299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8B473-489D-17B4-FEFA-EB559705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시나리오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20814-95E2-4431-63FC-2904D40A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035553"/>
            <a:ext cx="12192000" cy="496888"/>
          </a:xfrm>
        </p:spPr>
        <p:txBody>
          <a:bodyPr/>
          <a:lstStyle/>
          <a:p>
            <a:pPr algn="ctr"/>
            <a:r>
              <a:rPr lang="ko-KR" altLang="en-US" dirty="0"/>
              <a:t>시나리오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2B4C0-9744-8E0B-F3DA-48273DBE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 dirty="0"/>
              <a:t>시나리오에 따른 공정 시뮬레이션</a:t>
            </a:r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422A0-428A-5C60-0E02-2C064D66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10">
            <a:extLst>
              <a:ext uri="{FF2B5EF4-FFF2-40B4-BE49-F238E27FC236}">
                <a16:creationId xmlns:a16="http://schemas.microsoft.com/office/drawing/2014/main" id="{C964A8A7-DC4F-9ED0-281A-CA053CA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– </a:t>
            </a:r>
            <a:r>
              <a:rPr lang="ko-KR" altLang="en-US" dirty="0"/>
              <a:t>안형석</a:t>
            </a:r>
            <a:r>
              <a:rPr lang="en-US" altLang="ko-KR" dirty="0"/>
              <a:t>, </a:t>
            </a:r>
            <a:r>
              <a:rPr lang="ko-KR" altLang="en-US" dirty="0"/>
              <a:t>박민준</a:t>
            </a:r>
            <a:r>
              <a:rPr lang="en-US" altLang="ko-KR" dirty="0"/>
              <a:t>, </a:t>
            </a:r>
            <a:r>
              <a:rPr lang="ko-KR" altLang="en-US" dirty="0" err="1"/>
              <a:t>오영택</a:t>
            </a:r>
            <a:r>
              <a:rPr lang="en-US" altLang="ko-KR" dirty="0"/>
              <a:t> , </a:t>
            </a:r>
            <a:r>
              <a:rPr lang="ko-KR" altLang="en-US" dirty="0"/>
              <a:t>김건호</a:t>
            </a:r>
          </a:p>
        </p:txBody>
      </p:sp>
    </p:spTree>
    <p:extLst>
      <p:ext uri="{BB962C8B-B14F-4D97-AF65-F5344CB8AC3E}">
        <p14:creationId xmlns:p14="http://schemas.microsoft.com/office/powerpoint/2010/main" val="4246769062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3041</Words>
  <Application>Microsoft Office PowerPoint</Application>
  <PresentationFormat>와이드스크린</PresentationFormat>
  <Paragraphs>623</Paragraphs>
  <Slides>65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돋움체</vt:lpstr>
      <vt:lpstr>맑은 고딕</vt:lpstr>
      <vt:lpstr>Aharoni</vt:lpstr>
      <vt:lpstr>Arial</vt:lpstr>
      <vt:lpstr>Tenorite</vt:lpstr>
      <vt:lpstr>모노라인</vt:lpstr>
      <vt:lpstr>시나리오에 따른 공정 시뮬레이션</vt:lpstr>
      <vt:lpstr>프로젝트 개요</vt:lpstr>
      <vt:lpstr>팀원 소개</vt:lpstr>
      <vt:lpstr>PowerPoint 프레젠테이션</vt:lpstr>
      <vt:lpstr>PowerPoint 프레젠테이션</vt:lpstr>
      <vt:lpstr>설계 - 안형석</vt:lpstr>
      <vt:lpstr>시나리오 설계</vt:lpstr>
      <vt:lpstr>시나리오 설계</vt:lpstr>
      <vt:lpstr>시나리오 설계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상태천이도</vt:lpstr>
      <vt:lpstr>코드 구현 - 박민준</vt:lpstr>
      <vt:lpstr>결합 자동화</vt:lpstr>
      <vt:lpstr>각 설비별 개수 가져오기</vt:lpstr>
      <vt:lpstr>설비 생성</vt:lpstr>
      <vt:lpstr>모델 연결</vt:lpstr>
      <vt:lpstr>연결 자동화의 핵심!!! Coups</vt:lpstr>
      <vt:lpstr>Coups 부속 연결 함수</vt:lpstr>
      <vt:lpstr>다음 설비가 받을수 있는지 결정? - ReadyMap</vt:lpstr>
      <vt:lpstr>다음 설비가 받을수 있는지 결정? - ReadyMap</vt:lpstr>
      <vt:lpstr>다음 설비가 받을수 있는지 결정? - ReadyMap</vt:lpstr>
      <vt:lpstr>다음 설비가 받을수 있는지 결정? - ReadyMap</vt:lpstr>
      <vt:lpstr>현재 설비에서 다음 설비 결정-m_whereTargetPk</vt:lpstr>
      <vt:lpstr>현재 설비에서 다음설비 결정 – M_WHERETARGETPK</vt:lpstr>
      <vt:lpstr>분야 - 이름</vt:lpstr>
      <vt:lpstr>분야 - 이름</vt:lpstr>
      <vt:lpstr>시뮬레이션 결과</vt:lpstr>
      <vt:lpstr>각 시나리오별 생산량</vt:lpstr>
      <vt:lpstr>각 시나리오별 설비 상태 비율</vt:lpstr>
      <vt:lpstr>각 시나리오별 설비 상태 비율</vt:lpstr>
      <vt:lpstr>각 시나리오별 설비 상태 비율</vt:lpstr>
      <vt:lpstr>각 시나리오별 버퍼 평균</vt:lpstr>
      <vt:lpstr>각 시나리오별 버퍼 평균</vt:lpstr>
      <vt:lpstr>각 시나리오별 버퍼 평균</vt:lpstr>
      <vt:lpstr>각 시나리오별 설비 비율</vt:lpstr>
      <vt:lpstr>데이터 분석</vt:lpstr>
      <vt:lpstr>데이터분석</vt:lpstr>
      <vt:lpstr>시나리오 설계</vt:lpstr>
      <vt:lpstr>각 시나리오별 생산량</vt:lpstr>
      <vt:lpstr>각 시나리오별 설비 상태 비율</vt:lpstr>
      <vt:lpstr>각 시나리오별 버퍼 평균</vt:lpstr>
      <vt:lpstr>회사 소개</vt:lpstr>
      <vt:lpstr>해결 방법</vt:lpstr>
      <vt:lpstr>제품 개요</vt:lpstr>
      <vt:lpstr>회사 개요</vt:lpstr>
      <vt:lpstr>비즈니스 모델</vt:lpstr>
      <vt:lpstr>시장 개요</vt:lpstr>
      <vt:lpstr>시장 비교</vt:lpstr>
      <vt:lpstr>경쟁 업체</vt:lpstr>
      <vt:lpstr>경쟁 업체  </vt:lpstr>
      <vt:lpstr>성장 전략</vt:lpstr>
      <vt:lpstr>유입</vt:lpstr>
      <vt:lpstr>2년 작업 계획</vt:lpstr>
      <vt:lpstr>재무</vt:lpstr>
      <vt:lpstr>팀 소개</vt:lpstr>
      <vt:lpstr>팀 소개 </vt:lpstr>
      <vt:lpstr>자금 조달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시나리오에 따른 공정 시뮬레이션</dc:title>
  <dc:creator>b</dc:creator>
  <cp:lastModifiedBy>b</cp:lastModifiedBy>
  <cp:revision>50</cp:revision>
  <dcterms:created xsi:type="dcterms:W3CDTF">2023-03-21T04:41:08Z</dcterms:created>
  <dcterms:modified xsi:type="dcterms:W3CDTF">2023-03-23T07:45:22Z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